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9" autoAdjust="0"/>
    <p:restoredTop sz="94709" autoAdjust="0"/>
  </p:normalViewPr>
  <p:slideViewPr>
    <p:cSldViewPr>
      <p:cViewPr varScale="1">
        <p:scale>
          <a:sx n="66" d="100"/>
          <a:sy n="66" d="100"/>
        </p:scale>
        <p:origin x="-1206" y="-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35A578-8A26-4EB4-8142-6D993C7E9CC4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73B44A-F42F-4E16-86D4-603021877EF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73B44A-F42F-4E16-86D4-603021877EFC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2018-01-05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55576" y="908720"/>
            <a:ext cx="7772400" cy="180020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报销注意事项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zh-CN" altLang="en-US" dirty="0" smtClean="0">
                <a:solidFill>
                  <a:srgbClr val="FF0000"/>
                </a:solidFill>
              </a:rPr>
              <a:t>自</a:t>
            </a:r>
            <a:r>
              <a:rPr lang="en-US" altLang="zh-CN" dirty="0" smtClean="0">
                <a:solidFill>
                  <a:srgbClr val="FF0000"/>
                </a:solidFill>
              </a:rPr>
              <a:t>2018</a:t>
            </a:r>
            <a:r>
              <a:rPr lang="zh-CN" altLang="en-US" dirty="0" smtClean="0">
                <a:solidFill>
                  <a:srgbClr val="FF0000"/>
                </a:solidFill>
              </a:rPr>
              <a:t>年</a:t>
            </a:r>
            <a:r>
              <a:rPr lang="en-US" altLang="zh-CN" dirty="0" smtClean="0">
                <a:solidFill>
                  <a:srgbClr val="FF0000"/>
                </a:solidFill>
              </a:rPr>
              <a:t>2</a:t>
            </a:r>
            <a:r>
              <a:rPr lang="zh-CN" altLang="en-US" dirty="0" smtClean="0">
                <a:solidFill>
                  <a:srgbClr val="FF0000"/>
                </a:solidFill>
              </a:rPr>
              <a:t>月开始不再使用</a:t>
            </a:r>
            <a:r>
              <a:rPr lang="en-US" altLang="zh-CN" dirty="0" smtClean="0">
                <a:solidFill>
                  <a:srgbClr val="FF0000"/>
                </a:solidFill>
              </a:rPr>
              <a:t>2017</a:t>
            </a:r>
            <a:r>
              <a:rPr lang="zh-CN" altLang="en-US" dirty="0" smtClean="0">
                <a:solidFill>
                  <a:srgbClr val="FF0000"/>
                </a:solidFill>
              </a:rPr>
              <a:t>年的发票，报销电脑费用需要在</a:t>
            </a:r>
            <a:r>
              <a:rPr lang="en-US" altLang="zh-CN" dirty="0" smtClean="0">
                <a:solidFill>
                  <a:srgbClr val="FF0000"/>
                </a:solidFill>
              </a:rPr>
              <a:t>2</a:t>
            </a:r>
            <a:r>
              <a:rPr lang="zh-CN" altLang="en-US" dirty="0" smtClean="0">
                <a:solidFill>
                  <a:srgbClr val="FF0000"/>
                </a:solidFill>
              </a:rPr>
              <a:t>、</a:t>
            </a:r>
            <a:r>
              <a:rPr lang="en-US" altLang="zh-CN" dirty="0" smtClean="0">
                <a:solidFill>
                  <a:srgbClr val="FF0000"/>
                </a:solidFill>
              </a:rPr>
              <a:t>5</a:t>
            </a:r>
            <a:r>
              <a:rPr lang="zh-CN" altLang="en-US" dirty="0" smtClean="0">
                <a:solidFill>
                  <a:srgbClr val="FF0000"/>
                </a:solidFill>
              </a:rPr>
              <a:t>、</a:t>
            </a:r>
            <a:r>
              <a:rPr lang="en-US" altLang="zh-CN" dirty="0" smtClean="0">
                <a:solidFill>
                  <a:srgbClr val="FF0000"/>
                </a:solidFill>
              </a:rPr>
              <a:t>8</a:t>
            </a:r>
            <a:r>
              <a:rPr lang="zh-CN" altLang="en-US" dirty="0" smtClean="0">
                <a:solidFill>
                  <a:srgbClr val="FF0000"/>
                </a:solidFill>
              </a:rPr>
              <a:t>、</a:t>
            </a:r>
            <a:r>
              <a:rPr lang="en-US" altLang="zh-CN" dirty="0" smtClean="0">
                <a:solidFill>
                  <a:srgbClr val="FF0000"/>
                </a:solidFill>
              </a:rPr>
              <a:t>11</a:t>
            </a:r>
            <a:r>
              <a:rPr lang="zh-CN" altLang="en-US" dirty="0" smtClean="0">
                <a:solidFill>
                  <a:srgbClr val="FF0000"/>
                </a:solidFill>
              </a:rPr>
              <a:t>月份处理请及时报销。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6.</a:t>
            </a:r>
            <a:r>
              <a:rPr lang="zh-CN" altLang="en-US" dirty="0" smtClean="0"/>
              <a:t>差旅费报销单的填写要求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报销部门：</a:t>
            </a:r>
            <a:r>
              <a:rPr lang="en-US" altLang="zh-CN" dirty="0" smtClean="0"/>
              <a:t>xx</a:t>
            </a:r>
            <a:r>
              <a:rPr lang="zh-CN" altLang="en-US" dirty="0" smtClean="0"/>
              <a:t>项目组</a:t>
            </a:r>
            <a:endParaRPr lang="en-US" altLang="zh-CN" dirty="0" smtClean="0"/>
          </a:p>
          <a:p>
            <a:r>
              <a:rPr lang="zh-CN" altLang="en-US" dirty="0" smtClean="0"/>
              <a:t>填报日期</a:t>
            </a:r>
            <a:r>
              <a:rPr lang="en-US" altLang="zh-CN" dirty="0" smtClean="0"/>
              <a:t>:xx</a:t>
            </a:r>
            <a:r>
              <a:rPr lang="zh-CN" altLang="en-US" dirty="0" smtClean="0"/>
              <a:t>年</a:t>
            </a:r>
            <a:r>
              <a:rPr lang="en-US" altLang="zh-CN" dirty="0" smtClean="0"/>
              <a:t>xx</a:t>
            </a:r>
            <a:r>
              <a:rPr lang="zh-CN" altLang="en-US" dirty="0" smtClean="0"/>
              <a:t>月</a:t>
            </a:r>
            <a:r>
              <a:rPr lang="en-US" altLang="zh-CN" dirty="0" smtClean="0"/>
              <a:t>xx</a:t>
            </a:r>
            <a:r>
              <a:rPr lang="zh-CN" altLang="en-US" dirty="0" smtClean="0"/>
              <a:t>日</a:t>
            </a:r>
            <a:endParaRPr lang="en-US" altLang="zh-CN" dirty="0" smtClean="0"/>
          </a:p>
          <a:p>
            <a:r>
              <a:rPr lang="zh-CN" altLang="en-US" dirty="0" smtClean="0"/>
              <a:t>附单据：</a:t>
            </a:r>
            <a:r>
              <a:rPr lang="en-US" altLang="zh-CN" dirty="0" smtClean="0"/>
              <a:t>x</a:t>
            </a:r>
            <a:r>
              <a:rPr lang="zh-CN" altLang="en-US" dirty="0" smtClean="0"/>
              <a:t>张</a:t>
            </a:r>
            <a:r>
              <a:rPr lang="en-US" altLang="zh-CN" dirty="0" smtClean="0"/>
              <a:t>  (</a:t>
            </a:r>
            <a:r>
              <a:rPr lang="zh-CN" altLang="en-US" dirty="0" smtClean="0"/>
              <a:t>请将提供的发票数量填写报销单上）</a:t>
            </a:r>
            <a:r>
              <a:rPr lang="en-US" altLang="zh-CN" dirty="0" smtClean="0"/>
              <a:t> </a:t>
            </a:r>
          </a:p>
          <a:p>
            <a:r>
              <a:rPr lang="zh-CN" altLang="en-US" dirty="0" smtClean="0"/>
              <a:t>内容填写用途，日期</a:t>
            </a:r>
            <a:endParaRPr lang="en-US" altLang="zh-CN" dirty="0" smtClean="0"/>
          </a:p>
          <a:p>
            <a:r>
              <a:rPr lang="zh-CN" altLang="en-US" dirty="0" smtClean="0"/>
              <a:t>大小写合计数填写</a:t>
            </a:r>
            <a:endParaRPr lang="en-US" altLang="zh-CN" dirty="0" smtClean="0"/>
          </a:p>
          <a:p>
            <a:r>
              <a:rPr lang="zh-CN" altLang="en-US" dirty="0" smtClean="0"/>
              <a:t>部门主管签字</a:t>
            </a:r>
            <a:endParaRPr lang="en-US" altLang="zh-CN" dirty="0" smtClean="0"/>
          </a:p>
          <a:p>
            <a:r>
              <a:rPr lang="zh-CN" altLang="en-US" dirty="0" smtClean="0"/>
              <a:t>本人签字                                </a:t>
            </a:r>
            <a:endParaRPr lang="en-US" altLang="zh-CN" dirty="0" smtClean="0"/>
          </a:p>
          <a:p>
            <a:pPr>
              <a:buNone/>
            </a:pPr>
            <a:r>
              <a:rPr lang="en-US" altLang="zh-CN" sz="2800" dirty="0" smtClean="0">
                <a:solidFill>
                  <a:srgbClr val="FF0000"/>
                </a:solidFill>
              </a:rPr>
              <a:t>                                                                 </a:t>
            </a:r>
            <a:r>
              <a:rPr lang="zh-CN" altLang="en-US" sz="2800" dirty="0" smtClean="0">
                <a:solidFill>
                  <a:srgbClr val="FF0000"/>
                </a:solidFill>
              </a:rPr>
              <a:t>（详情如图</a:t>
            </a:r>
            <a:r>
              <a:rPr lang="en-US" altLang="zh-CN" sz="2800" dirty="0" smtClean="0">
                <a:solidFill>
                  <a:srgbClr val="FF0000"/>
                </a:solidFill>
              </a:rPr>
              <a:t>2</a:t>
            </a:r>
            <a:r>
              <a:rPr lang="zh-CN" altLang="en-US" sz="2800" dirty="0" smtClean="0">
                <a:solidFill>
                  <a:srgbClr val="FF0000"/>
                </a:solidFill>
              </a:rPr>
              <a:t>所示）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126163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图</a:t>
            </a:r>
            <a:r>
              <a:rPr lang="en-US" altLang="zh-CN" dirty="0" smtClean="0">
                <a:solidFill>
                  <a:srgbClr val="FF0000"/>
                </a:solidFill>
              </a:rPr>
              <a:t>2</a:t>
            </a:r>
          </a:p>
          <a:p>
            <a:pPr>
              <a:buNone/>
            </a:pPr>
            <a:endParaRPr lang="zh-CN" altLang="en-US" dirty="0"/>
          </a:p>
        </p:txBody>
      </p:sp>
      <p:pic>
        <p:nvPicPr>
          <p:cNvPr id="5" name="图片 4" descr="微信图片_20180105091453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548680"/>
            <a:ext cx="9144000" cy="63093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altLang="zh-CN" dirty="0" smtClean="0"/>
              <a:t>7.</a:t>
            </a:r>
            <a:r>
              <a:rPr lang="zh-CN" altLang="en-US" dirty="0" smtClean="0"/>
              <a:t>费用报销单的使用详情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454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图</a:t>
            </a:r>
            <a:r>
              <a:rPr lang="en-US" altLang="zh-CN" dirty="0" smtClean="0">
                <a:solidFill>
                  <a:srgbClr val="FF0000"/>
                </a:solidFill>
              </a:rPr>
              <a:t>1</a:t>
            </a:r>
            <a:r>
              <a:rPr lang="zh-CN" altLang="en-US" dirty="0" smtClean="0">
                <a:solidFill>
                  <a:srgbClr val="FF0000"/>
                </a:solidFill>
              </a:rPr>
              <a:t>：</a:t>
            </a:r>
            <a:r>
              <a:rPr lang="zh-CN" altLang="en-US" sz="2400" dirty="0" smtClean="0"/>
              <a:t>是指在工作所在地发生的一切与工作有关的费用，如加班餐费，商品报销，办公用品，客运服务费等。</a:t>
            </a:r>
            <a:endParaRPr lang="zh-CN" altLang="en-US" sz="2400" dirty="0"/>
          </a:p>
        </p:txBody>
      </p:sp>
      <p:pic>
        <p:nvPicPr>
          <p:cNvPr id="5" name="图片 4" descr="微信图片_2018010416253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988840"/>
            <a:ext cx="9144000" cy="401191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18032" y="5949280"/>
            <a:ext cx="7907935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36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注：各项服务都需要单独填写</a:t>
            </a:r>
            <a:endParaRPr lang="zh-CN" altLang="en-US" sz="36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8.</a:t>
            </a:r>
            <a:r>
              <a:rPr lang="zh-CN" altLang="en-US" dirty="0" smtClean="0"/>
              <a:t>费用报销单的填写要求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报销部门：</a:t>
            </a:r>
            <a:r>
              <a:rPr lang="en-US" altLang="zh-CN" dirty="0" smtClean="0"/>
              <a:t>xx</a:t>
            </a:r>
            <a:r>
              <a:rPr lang="zh-CN" altLang="en-US" dirty="0" smtClean="0"/>
              <a:t>项目</a:t>
            </a:r>
            <a:endParaRPr lang="en-US" altLang="zh-CN" dirty="0" smtClean="0"/>
          </a:p>
          <a:p>
            <a:r>
              <a:rPr lang="zh-CN" altLang="en-US" dirty="0" smtClean="0"/>
              <a:t>报销日期：</a:t>
            </a:r>
            <a:r>
              <a:rPr lang="en-US" altLang="zh-CN" dirty="0" smtClean="0"/>
              <a:t>xx</a:t>
            </a:r>
            <a:r>
              <a:rPr lang="zh-CN" altLang="en-US" dirty="0" smtClean="0"/>
              <a:t>年</a:t>
            </a:r>
            <a:r>
              <a:rPr lang="en-US" altLang="zh-CN" dirty="0" smtClean="0"/>
              <a:t>xx</a:t>
            </a:r>
            <a:r>
              <a:rPr lang="zh-CN" altLang="en-US" dirty="0" smtClean="0"/>
              <a:t>月</a:t>
            </a:r>
            <a:r>
              <a:rPr lang="en-US" altLang="zh-CN" dirty="0" smtClean="0"/>
              <a:t>xx</a:t>
            </a:r>
            <a:r>
              <a:rPr lang="zh-CN" altLang="en-US" dirty="0" smtClean="0"/>
              <a:t>日</a:t>
            </a:r>
            <a:endParaRPr lang="en-US" altLang="zh-CN" dirty="0" smtClean="0"/>
          </a:p>
          <a:p>
            <a:r>
              <a:rPr lang="zh-CN" altLang="en-US" dirty="0" smtClean="0"/>
              <a:t>单据及附件：</a:t>
            </a:r>
            <a:r>
              <a:rPr lang="en-US" altLang="zh-CN" dirty="0" smtClean="0"/>
              <a:t>x+1</a:t>
            </a:r>
            <a:r>
              <a:rPr lang="zh-CN" altLang="en-US" dirty="0" smtClean="0"/>
              <a:t>张</a:t>
            </a:r>
            <a:r>
              <a:rPr lang="en-US" altLang="zh-CN" dirty="0" smtClean="0"/>
              <a:t>(</a:t>
            </a:r>
            <a:r>
              <a:rPr lang="zh-CN" altLang="en-US" dirty="0" smtClean="0"/>
              <a:t>请将提供的发票数量</a:t>
            </a:r>
            <a:r>
              <a:rPr lang="en-US" altLang="zh-CN" dirty="0" smtClean="0"/>
              <a:t>+1</a:t>
            </a:r>
            <a:r>
              <a:rPr lang="zh-CN" altLang="en-US" dirty="0" smtClean="0"/>
              <a:t>填写报销单上）</a:t>
            </a:r>
            <a:r>
              <a:rPr lang="en-US" altLang="zh-CN" dirty="0" smtClean="0"/>
              <a:t> </a:t>
            </a:r>
          </a:p>
          <a:p>
            <a:r>
              <a:rPr lang="zh-CN" altLang="en-US" dirty="0" smtClean="0"/>
              <a:t>内容填写</a:t>
            </a:r>
            <a:endParaRPr lang="en-US" altLang="zh-CN" dirty="0" smtClean="0"/>
          </a:p>
          <a:p>
            <a:r>
              <a:rPr lang="zh-CN" altLang="en-US" dirty="0" smtClean="0"/>
              <a:t>部门领导签字</a:t>
            </a:r>
            <a:endParaRPr lang="en-US" altLang="zh-CN" dirty="0" smtClean="0"/>
          </a:p>
          <a:p>
            <a:r>
              <a:rPr lang="zh-CN" altLang="en-US" dirty="0" smtClean="0"/>
              <a:t>报销人签字</a:t>
            </a:r>
            <a:endParaRPr lang="en-US" altLang="zh-CN" dirty="0" smtClean="0"/>
          </a:p>
          <a:p>
            <a:r>
              <a:rPr lang="zh-CN" altLang="en-US" dirty="0" smtClean="0"/>
              <a:t>领款人签字                     （详情如图</a:t>
            </a:r>
            <a:r>
              <a:rPr lang="en-US" altLang="zh-CN" dirty="0" smtClean="0"/>
              <a:t>2</a:t>
            </a:r>
            <a:r>
              <a:rPr lang="zh-CN" altLang="en-US" dirty="0" smtClean="0"/>
              <a:t>所示）</a:t>
            </a:r>
            <a:endParaRPr lang="en-US" altLang="zh-CN" dirty="0" smtClean="0"/>
          </a:p>
          <a:p>
            <a:endParaRPr lang="en-US" altLang="zh-CN" dirty="0" smtClean="0"/>
          </a:p>
          <a:p>
            <a:pPr>
              <a:buNone/>
            </a:pP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>
            <a:normAutofit/>
          </a:bodyPr>
          <a:lstStyle/>
          <a:p>
            <a:pPr algn="l"/>
            <a:r>
              <a:rPr lang="zh-CN" altLang="en-US" sz="2800" dirty="0" smtClean="0">
                <a:solidFill>
                  <a:srgbClr val="FF0000"/>
                </a:solidFill>
              </a:rPr>
              <a:t>图</a:t>
            </a:r>
            <a:r>
              <a:rPr lang="en-US" altLang="zh-CN" sz="2800" dirty="0" smtClean="0">
                <a:solidFill>
                  <a:srgbClr val="FF0000"/>
                </a:solidFill>
              </a:rPr>
              <a:t>2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pic>
        <p:nvPicPr>
          <p:cNvPr id="4" name="内容占位符 3" descr="微信图片_20180104170655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052736"/>
            <a:ext cx="9144000" cy="5544615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altLang="zh-CN" dirty="0" smtClean="0"/>
              <a:t>1.</a:t>
            </a:r>
            <a:r>
              <a:rPr lang="zh-CN" altLang="en-US" dirty="0" smtClean="0"/>
              <a:t>报销单和发票金额内容要一致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sz="2700" dirty="0" smtClean="0">
                <a:solidFill>
                  <a:srgbClr val="FF0000"/>
                </a:solidFill>
              </a:rPr>
              <a:t>以下是提供发票错误书写方式</a:t>
            </a:r>
            <a:endParaRPr lang="zh-CN" altLang="en-US" sz="2700" dirty="0">
              <a:solidFill>
                <a:srgbClr val="FF0000"/>
              </a:solidFill>
            </a:endParaRPr>
          </a:p>
        </p:txBody>
      </p:sp>
      <p:pic>
        <p:nvPicPr>
          <p:cNvPr id="4" name="内容占位符 3" descr="微信图片_2018010410214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907704" y="1484784"/>
            <a:ext cx="5256584" cy="4478449"/>
          </a:xfrm>
        </p:spPr>
      </p:pic>
      <p:sp>
        <p:nvSpPr>
          <p:cNvPr id="6" name="矩形 5"/>
          <p:cNvSpPr/>
          <p:nvPr/>
        </p:nvSpPr>
        <p:spPr>
          <a:xfrm>
            <a:off x="-828600" y="6021288"/>
            <a:ext cx="1076400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2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注：加班餐费，打车可以用地铁票代替，但</a:t>
            </a:r>
            <a:r>
              <a:rPr lang="en-US" altLang="zh-CN" sz="2800" b="1" spc="50" dirty="0" err="1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oa</a:t>
            </a:r>
            <a:r>
              <a:rPr lang="zh-CN" altLang="en-US" sz="2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要写清楚</a:t>
            </a:r>
            <a:endParaRPr lang="zh-CN" altLang="en-US" sz="28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400" dirty="0" smtClean="0">
                <a:solidFill>
                  <a:srgbClr val="FF0000"/>
                </a:solidFill>
              </a:rPr>
              <a:t>以下是提供发票正确书写方式</a:t>
            </a:r>
            <a:endParaRPr lang="zh-CN" altLang="en-US" sz="2400" dirty="0"/>
          </a:p>
        </p:txBody>
      </p:sp>
      <p:pic>
        <p:nvPicPr>
          <p:cNvPr id="4" name="内容占位符 3" descr="微信图片_20180104102136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51720" y="1268760"/>
            <a:ext cx="5472608" cy="488600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0992" y="6165304"/>
            <a:ext cx="90730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注：加班餐费，打车可以用地铁票代替，但</a:t>
            </a:r>
            <a:r>
              <a:rPr lang="en-US" altLang="zh-CN" sz="2800" b="1" spc="50" dirty="0" err="1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oa</a:t>
            </a:r>
            <a:r>
              <a:rPr lang="zh-CN" altLang="en-US" sz="2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要写清楚</a:t>
            </a:r>
            <a:endParaRPr lang="zh-CN" altLang="en-US" sz="28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发票要贴在装订线的左侧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图</a:t>
            </a:r>
            <a:r>
              <a:rPr lang="en-US" altLang="zh-CN" dirty="0" smtClean="0">
                <a:solidFill>
                  <a:srgbClr val="FF0000"/>
                </a:solidFill>
              </a:rPr>
              <a:t>1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4" name="图片 3" descr="微信图片_2018010411022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132856"/>
            <a:ext cx="9144000" cy="4536504"/>
          </a:xfrm>
          <a:prstGeom prst="rect">
            <a:avLst/>
          </a:prstGeom>
        </p:spPr>
      </p:pic>
      <p:cxnSp>
        <p:nvCxnSpPr>
          <p:cNvPr id="8" name="直接箭头连接符 7"/>
          <p:cNvCxnSpPr/>
          <p:nvPr/>
        </p:nvCxnSpPr>
        <p:spPr>
          <a:xfrm flipH="1">
            <a:off x="971600" y="3429000"/>
            <a:ext cx="936104" cy="10081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1403648" y="2780928"/>
            <a:ext cx="1800200" cy="6480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solidFill>
                  <a:srgbClr val="FF0000"/>
                </a:solidFill>
              </a:rPr>
              <a:t>装订线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948264" y="4797152"/>
            <a:ext cx="1576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正面</a:t>
            </a:r>
            <a:endParaRPr lang="zh-CN" altLang="en-US" sz="54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发票要贴在装订线的左侧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sz="2200" dirty="0" smtClean="0"/>
              <a:t>（所有发票都要靠左贴，如提供的发票较大，请贴票时折叠，务必不超过报销单纸张大小。）</a:t>
            </a:r>
            <a:endParaRPr lang="zh-CN" altLang="en-US" sz="2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图 </a:t>
            </a:r>
            <a:r>
              <a:rPr lang="en-US" altLang="zh-CN" dirty="0" smtClean="0">
                <a:solidFill>
                  <a:srgbClr val="FF0000"/>
                </a:solidFill>
              </a:rPr>
              <a:t>2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5" name="图片 4" descr="微信图片_2018010411140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132856"/>
            <a:ext cx="9144000" cy="3861048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092280" y="4941168"/>
            <a:ext cx="15888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背面</a:t>
            </a:r>
            <a:endParaRPr lang="zh-CN" altLang="en-US" sz="5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cxnSp>
        <p:nvCxnSpPr>
          <p:cNvPr id="8" name="直接箭头连接符 7"/>
          <p:cNvCxnSpPr/>
          <p:nvPr/>
        </p:nvCxnSpPr>
        <p:spPr>
          <a:xfrm>
            <a:off x="6300192" y="2420888"/>
            <a:ext cx="936104" cy="144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5364088" y="1700808"/>
            <a:ext cx="1872208" cy="7200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solidFill>
                  <a:srgbClr val="FF0000"/>
                </a:solidFill>
              </a:rPr>
              <a:t>留空处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5934670"/>
            <a:ext cx="914400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32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注：不要用订书器，只可用固体胶或液体胶粘贴</a:t>
            </a:r>
            <a:endParaRPr lang="zh-CN" altLang="en-US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600" dirty="0" smtClean="0"/>
              <a:t>3.</a:t>
            </a:r>
            <a:r>
              <a:rPr lang="zh-CN" altLang="en-US" sz="3600" dirty="0" smtClean="0"/>
              <a:t>发票一定要有明细，公司名称税号要正确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 smtClean="0">
                <a:solidFill>
                  <a:srgbClr val="FF0000"/>
                </a:solidFill>
              </a:rPr>
              <a:t>图</a:t>
            </a:r>
            <a:r>
              <a:rPr lang="en-US" altLang="zh-CN" sz="2400" dirty="0" smtClean="0">
                <a:solidFill>
                  <a:srgbClr val="FF0000"/>
                </a:solidFill>
              </a:rPr>
              <a:t>1</a:t>
            </a:r>
            <a:r>
              <a:rPr lang="zh-CN" altLang="en-US" sz="2400" dirty="0" smtClean="0">
                <a:solidFill>
                  <a:srgbClr val="FF0000"/>
                </a:solidFill>
              </a:rPr>
              <a:t>错误的发票方式</a:t>
            </a:r>
            <a:r>
              <a:rPr lang="zh-CN" altLang="en-US" sz="2400" smtClean="0">
                <a:solidFill>
                  <a:srgbClr val="FF0000"/>
                </a:solidFill>
              </a:rPr>
              <a:t>（应附明细单）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pic>
        <p:nvPicPr>
          <p:cNvPr id="4" name="图片 3" descr="微信图片_2018010414442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204864"/>
            <a:ext cx="9144000" cy="465313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315416"/>
            <a:ext cx="8229600" cy="1733054"/>
          </a:xfrm>
        </p:spPr>
        <p:txBody>
          <a:bodyPr>
            <a:normAutofit/>
          </a:bodyPr>
          <a:lstStyle/>
          <a:p>
            <a:pPr algn="l"/>
            <a:r>
              <a:rPr lang="zh-CN" altLang="en-US" sz="2400" dirty="0" smtClean="0">
                <a:solidFill>
                  <a:srgbClr val="FF0000"/>
                </a:solidFill>
                <a:latin typeface="+mn-ea"/>
                <a:ea typeface="+mn-ea"/>
              </a:rPr>
              <a:t>图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  <a:ea typeface="+mn-ea"/>
              </a:rPr>
              <a:t>2</a:t>
            </a:r>
            <a:r>
              <a:rPr lang="zh-CN" altLang="en-US" sz="2400" dirty="0" smtClean="0">
                <a:solidFill>
                  <a:srgbClr val="FF0000"/>
                </a:solidFill>
                <a:latin typeface="+mn-ea"/>
                <a:ea typeface="+mn-ea"/>
              </a:rPr>
              <a:t>正确的发票方式</a:t>
            </a:r>
            <a:endParaRPr lang="zh-CN" altLang="en-US" sz="2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pic>
        <p:nvPicPr>
          <p:cNvPr id="4" name="内容占位符 3" descr="微信图片_2018010414443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95536" y="836712"/>
            <a:ext cx="7164288" cy="5112568"/>
          </a:xfrm>
        </p:spPr>
      </p:pic>
      <p:sp>
        <p:nvSpPr>
          <p:cNvPr id="6" name="矩形 5"/>
          <p:cNvSpPr/>
          <p:nvPr/>
        </p:nvSpPr>
        <p:spPr>
          <a:xfrm>
            <a:off x="470206" y="5934670"/>
            <a:ext cx="7614585" cy="9541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28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注：</a:t>
            </a:r>
            <a:r>
              <a:rPr lang="zh-CN" altLang="en-US" sz="28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名称 </a:t>
            </a:r>
            <a:r>
              <a:rPr lang="zh-CN" altLang="en-US" sz="28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北京仁聚汇通信息科技有限责任公司</a:t>
            </a:r>
            <a:endParaRPr lang="en-US" altLang="zh-CN" sz="2800" b="1" spc="50" dirty="0" smtClean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algn="ctr"/>
            <a:r>
              <a:rPr lang="zh-CN" altLang="en-US" sz="2800" b="1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税号</a:t>
            </a:r>
            <a:r>
              <a:rPr lang="zh-CN" altLang="en-US" sz="2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：</a:t>
            </a:r>
            <a:r>
              <a:rPr lang="en-US" altLang="zh-CN" sz="2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91110105078556180Q</a:t>
            </a:r>
            <a:endParaRPr lang="zh-CN" altLang="en-US" sz="28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4.</a:t>
            </a:r>
            <a:r>
              <a:rPr lang="zh-CN" altLang="en-US" dirty="0" smtClean="0"/>
              <a:t>报销流程</a:t>
            </a:r>
            <a:r>
              <a:rPr lang="en-US" altLang="zh-CN" dirty="0" smtClean="0"/>
              <a:t>	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审批人是费用发生项目的</a:t>
            </a:r>
            <a:r>
              <a:rPr lang="en-US" altLang="zh-CN" dirty="0" smtClean="0"/>
              <a:t>PM</a:t>
            </a:r>
            <a:r>
              <a:rPr lang="zh-CN" altLang="en-US" dirty="0" smtClean="0"/>
              <a:t>，</a:t>
            </a:r>
            <a:r>
              <a:rPr lang="en-US" altLang="zh-CN" dirty="0" smtClean="0"/>
              <a:t>PM</a:t>
            </a:r>
            <a:r>
              <a:rPr lang="zh-CN" altLang="en-US" dirty="0" smtClean="0"/>
              <a:t>审批完之后指定出纳审批。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）餐费单项金额大于</a:t>
            </a:r>
            <a:r>
              <a:rPr lang="en-US" altLang="zh-CN" dirty="0" smtClean="0"/>
              <a:t>1000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）采购费用单项金额大于</a:t>
            </a:r>
            <a:r>
              <a:rPr lang="en-US" altLang="zh-CN" dirty="0" smtClean="0"/>
              <a:t>10000</a:t>
            </a:r>
          </a:p>
          <a:p>
            <a:pPr algn="ctr">
              <a:buNone/>
            </a:pPr>
            <a:endParaRPr lang="en-US" altLang="zh-CN" dirty="0" smtClean="0"/>
          </a:p>
          <a:p>
            <a:pPr algn="ctr">
              <a:buNone/>
            </a:pPr>
            <a:r>
              <a:rPr lang="zh-CN" altLang="en-US" dirty="0" smtClean="0">
                <a:solidFill>
                  <a:srgbClr val="FF0000"/>
                </a:solidFill>
              </a:rPr>
              <a:t>报销提交至董老审批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52736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5.</a:t>
            </a:r>
            <a:r>
              <a:rPr lang="zh-CN" altLang="en-US" dirty="0" smtClean="0"/>
              <a:t>差旅费报销单在什么情况下使用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zh-CN" altLang="en-US" sz="2400" dirty="0" smtClean="0">
                <a:solidFill>
                  <a:srgbClr val="FF0000"/>
                </a:solidFill>
              </a:rPr>
              <a:t>图</a:t>
            </a:r>
            <a:r>
              <a:rPr lang="en-US" altLang="zh-CN" sz="2400" dirty="0" smtClean="0">
                <a:solidFill>
                  <a:srgbClr val="FF0000"/>
                </a:solidFill>
              </a:rPr>
              <a:t>1</a:t>
            </a:r>
            <a:r>
              <a:rPr lang="zh-CN" altLang="en-US" sz="2400" dirty="0" smtClean="0">
                <a:solidFill>
                  <a:srgbClr val="FF0000"/>
                </a:solidFill>
              </a:rPr>
              <a:t>： </a:t>
            </a:r>
            <a:r>
              <a:rPr lang="zh-CN" altLang="en-US" sz="2400" dirty="0" smtClean="0"/>
              <a:t>出差期间发生的餐费、住宿费可以和车票贴在一张差旅费报销单上。</a:t>
            </a:r>
            <a:endParaRPr lang="zh-CN" altLang="en-US" sz="2400" dirty="0"/>
          </a:p>
        </p:txBody>
      </p:sp>
      <p:pic>
        <p:nvPicPr>
          <p:cNvPr id="4" name="图片 3" descr="微信图片_2018010415175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5536" y="2204864"/>
            <a:ext cx="8244408" cy="414861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18032" y="6309320"/>
            <a:ext cx="798641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2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注：仅限于含车票期间发生的一切费用粘贴单</a:t>
            </a:r>
            <a:endParaRPr lang="zh-CN" altLang="en-US" sz="28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423</TotalTime>
  <Words>649</Words>
  <Application>Microsoft Office PowerPoint</Application>
  <PresentationFormat>全屏显示(4:3)</PresentationFormat>
  <Paragraphs>54</Paragraphs>
  <Slides>14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主题</vt:lpstr>
      <vt:lpstr>报销注意事项</vt:lpstr>
      <vt:lpstr>1.报销单和发票金额内容要一致 以下是提供发票错误书写方式</vt:lpstr>
      <vt:lpstr>以下是提供发票正确书写方式</vt:lpstr>
      <vt:lpstr>2.发票要贴在装订线的左侧</vt:lpstr>
      <vt:lpstr>2.发票要贴在装订线的左侧 （所有发票都要靠左贴，如提供的发票较大，请贴票时折叠，务必不超过报销单纸张大小。）</vt:lpstr>
      <vt:lpstr>3.发票一定要有明细，公司名称税号要正确</vt:lpstr>
      <vt:lpstr>图2正确的发票方式</vt:lpstr>
      <vt:lpstr>4.报销流程 </vt:lpstr>
      <vt:lpstr>5.差旅费报销单在什么情况下使用</vt:lpstr>
      <vt:lpstr>6.差旅费报销单的填写要求</vt:lpstr>
      <vt:lpstr>幻灯片 11</vt:lpstr>
      <vt:lpstr>7.费用报销单的使用详情</vt:lpstr>
      <vt:lpstr>8.费用报销单的填写要求</vt:lpstr>
      <vt:lpstr>图2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报销注意事项</dc:title>
  <cp:lastModifiedBy>Administrator</cp:lastModifiedBy>
  <cp:revision>44</cp:revision>
  <dcterms:modified xsi:type="dcterms:W3CDTF">2018-01-05T01:15:18Z</dcterms:modified>
</cp:coreProperties>
</file>

<file path=docProps/thumbnail.jpeg>
</file>